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8" r:id="rId3"/>
    <p:sldId id="274" r:id="rId4"/>
    <p:sldId id="275" r:id="rId5"/>
    <p:sldId id="276" r:id="rId6"/>
    <p:sldId id="282" r:id="rId7"/>
    <p:sldId id="283" r:id="rId8"/>
    <p:sldId id="284" r:id="rId9"/>
    <p:sldId id="285" r:id="rId10"/>
    <p:sldId id="286" r:id="rId11"/>
    <p:sldId id="287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B0E333-4AAF-8D45-8725-F89A6135E2F9}">
          <p14:sldIdLst>
            <p14:sldId id="257"/>
            <p14:sldId id="288"/>
          </p14:sldIdLst>
        </p14:section>
        <p14:section name="学习内容" id="{5F03AFC9-04BE-6C41-AD7B-E4ADA6332F13}">
          <p14:sldIdLst>
            <p14:sldId id="274"/>
            <p14:sldId id="275"/>
            <p14:sldId id="276"/>
          </p14:sldIdLst>
        </p14:section>
        <p14:section name="先学习什么" id="{94718F87-E3ED-1B45-8E2C-CEE7BA1E6C43}">
          <p14:sldIdLst>
            <p14:sldId id="282"/>
            <p14:sldId id="283"/>
            <p14:sldId id="284"/>
          </p14:sldIdLst>
        </p14:section>
        <p14:section name="框架" id="{DFEFBCEB-4F59-B849-8A67-18516F622DDF}">
          <p14:sldIdLst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025" autoAdjust="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333333"/>
                </a:solidFill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6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851111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5147969"/>
            <a:ext cx="6400800" cy="5159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/>
                <a:cs typeface="Consolas"/>
              </a:defRPr>
            </a:lvl1pPr>
            <a:lvl2pPr>
              <a:defRPr>
                <a:latin typeface="Consolas"/>
                <a:cs typeface="Consolas"/>
              </a:defRPr>
            </a:lvl2pPr>
            <a:lvl3pPr>
              <a:defRPr>
                <a:latin typeface="Consolas"/>
                <a:cs typeface="Consolas"/>
              </a:defRPr>
            </a:lvl3pPr>
            <a:lvl4pPr>
              <a:defRPr>
                <a:latin typeface="Consolas"/>
                <a:cs typeface="Consolas"/>
              </a:defRPr>
            </a:lvl4pPr>
            <a:lvl5pPr>
              <a:defRPr>
                <a:latin typeface="Consolas"/>
                <a:cs typeface="Consolas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22313" y="4406900"/>
            <a:ext cx="77724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6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nsolas"/>
                <a:cs typeface="Consolas"/>
              </a:defRPr>
            </a:lvl1pPr>
            <a:lvl2pPr>
              <a:defRPr sz="2000">
                <a:latin typeface="Consolas"/>
                <a:cs typeface="Consolas"/>
              </a:defRPr>
            </a:lvl2pPr>
            <a:lvl3pPr>
              <a:defRPr sz="1800">
                <a:latin typeface="Consolas"/>
                <a:cs typeface="Consolas"/>
              </a:defRPr>
            </a:lvl3pPr>
            <a:lvl4pPr>
              <a:defRPr sz="1600">
                <a:latin typeface="Consolas"/>
                <a:cs typeface="Consolas"/>
              </a:defRPr>
            </a:lvl4pPr>
            <a:lvl5pPr>
              <a:defRPr sz="1600">
                <a:latin typeface="Consolas"/>
                <a:cs typeface="Consola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4509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nsolas"/>
                <a:cs typeface="Consolas"/>
              </a:defRPr>
            </a:lvl1pPr>
            <a:lvl2pPr>
              <a:defRPr sz="2800">
                <a:latin typeface="Consolas"/>
                <a:cs typeface="Consolas"/>
              </a:defRPr>
            </a:lvl2pPr>
            <a:lvl3pPr>
              <a:defRPr sz="2400">
                <a:latin typeface="Consolas"/>
                <a:cs typeface="Consolas"/>
              </a:defRPr>
            </a:lvl3pPr>
            <a:lvl4pPr>
              <a:defRPr sz="2000">
                <a:latin typeface="Consolas"/>
                <a:cs typeface="Consolas"/>
              </a:defRPr>
            </a:lvl4pPr>
            <a:lvl5pPr>
              <a:defRPr sz="2000">
                <a:latin typeface="Consolas"/>
                <a:cs typeface="Consola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0C32-7029-2949-BCD8-6FCD87A2D7B2}" type="datetimeFigureOut">
              <a:rPr kumimoji="1" lang="zh-CN" altLang="en-US" smtClean="0"/>
              <a:t>14-3-14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38100" cmpd="dbl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19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36666"/>
          </a:solidFill>
          <a:latin typeface="Helvetica"/>
          <a:ea typeface="微软雅黑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onsolas"/>
          <a:ea typeface="华文细黑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onsolas"/>
          <a:ea typeface="华文细黑"/>
          <a:cs typeface="Consola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onsolas"/>
          <a:ea typeface="华文细黑"/>
          <a:cs typeface="Consola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onsolas"/>
          <a:ea typeface="华文细黑"/>
          <a:cs typeface="Consola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onsolas"/>
          <a:ea typeface="华文细黑"/>
          <a:cs typeface="Consola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mtClean="0"/>
              <a:t>学前须</a:t>
            </a:r>
            <a:r>
              <a:rPr kumimoji="1" lang="zh-CN" altLang="en-US" dirty="0"/>
              <a:t>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讲师：李明杰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439864" y="5001920"/>
            <a:ext cx="6400800" cy="66198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技术博客：</a:t>
            </a:r>
            <a:r>
              <a:rPr kumimoji="1" lang="en-US" altLang="zh-CN" dirty="0"/>
              <a:t>http://www.cnblogs.com/</a:t>
            </a:r>
            <a:r>
              <a:rPr kumimoji="1" lang="en-US" altLang="zh-CN" dirty="0" smtClean="0"/>
              <a:t>mjios</a:t>
            </a:r>
          </a:p>
          <a:p>
            <a:r>
              <a:rPr kumimoji="1" lang="zh-CN" altLang="en-US" dirty="0" smtClean="0"/>
              <a:t>新浪微博：</a:t>
            </a:r>
            <a:r>
              <a:rPr kumimoji="1" lang="en-US" altLang="zh-CN" dirty="0" smtClean="0"/>
              <a:t>http://weibo.com</a:t>
            </a:r>
            <a:r>
              <a:rPr kumimoji="1" lang="zh-CN" altLang="zh-CN" dirty="0" smtClean="0"/>
              <a:t>/</a:t>
            </a:r>
            <a:r>
              <a:rPr kumimoji="1" lang="en-US" altLang="zh-CN" dirty="0" smtClean="0"/>
              <a:t>exceptions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开发的过程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2340104"/>
            <a:ext cx="2112075" cy="1683732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UIKit</a:t>
            </a:r>
            <a:r>
              <a:rPr lang="zh-CN" altLang="en-US" sz="1600" dirty="0" smtClean="0"/>
              <a:t>框架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CoreLocation</a:t>
            </a:r>
            <a:r>
              <a:rPr lang="zh-CN" altLang="en-US" sz="1600" dirty="0" smtClean="0"/>
              <a:t>框架</a:t>
            </a:r>
            <a:endParaRPr lang="en-US" altLang="zh-CN" sz="1600" dirty="0" smtClean="0"/>
          </a:p>
          <a:p>
            <a:pPr algn="ctr"/>
            <a:r>
              <a:rPr kumimoji="1" lang="en-US" altLang="zh-CN" sz="1600" dirty="0" smtClean="0"/>
              <a:t>MapKit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algn="ctr"/>
            <a:r>
              <a:rPr kumimoji="1" lang="zh-CN" altLang="zh-CN" sz="1600" dirty="0" smtClean="0"/>
              <a:t>。</a:t>
            </a:r>
            <a:r>
              <a:rPr kumimoji="1" lang="zh-CN" altLang="en-US" sz="1600" dirty="0" smtClean="0"/>
              <a:t>。。</a:t>
            </a:r>
            <a:endParaRPr kumimoji="1" lang="zh-CN" altLang="en-US" sz="1600" dirty="0"/>
          </a:p>
        </p:txBody>
      </p:sp>
      <p:grpSp>
        <p:nvGrpSpPr>
          <p:cNvPr id="14" name="组 13"/>
          <p:cNvGrpSpPr/>
          <p:nvPr/>
        </p:nvGrpSpPr>
        <p:grpSpPr>
          <a:xfrm>
            <a:off x="2569275" y="2340104"/>
            <a:ext cx="3105382" cy="1683732"/>
            <a:chOff x="2569275" y="2340104"/>
            <a:chExt cx="3105382" cy="1683732"/>
          </a:xfrm>
        </p:grpSpPr>
        <p:sp>
          <p:nvSpPr>
            <p:cNvPr id="6" name="矩形 5"/>
            <p:cNvSpPr/>
            <p:nvPr/>
          </p:nvSpPr>
          <p:spPr>
            <a:xfrm>
              <a:off x="4000933" y="2340104"/>
              <a:ext cx="1673724" cy="1683732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/>
                <a:t>app</a:t>
              </a:r>
              <a:endParaRPr kumimoji="1" lang="zh-CN" altLang="en-US" sz="1600" dirty="0"/>
            </a:p>
          </p:txBody>
        </p:sp>
        <p:cxnSp>
          <p:nvCxnSpPr>
            <p:cNvPr id="9" name="直线箭头连接符 8"/>
            <p:cNvCxnSpPr>
              <a:stCxn id="4" idx="3"/>
              <a:endCxn id="6" idx="1"/>
            </p:cNvCxnSpPr>
            <p:nvPr/>
          </p:nvCxnSpPr>
          <p:spPr>
            <a:xfrm>
              <a:off x="2569275" y="3181970"/>
              <a:ext cx="14316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2725718" y="28252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代码编写</a:t>
              </a:r>
              <a:endParaRPr kumimoji="1" lang="zh-CN" altLang="en-US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5674657" y="2340104"/>
            <a:ext cx="3012143" cy="1683732"/>
            <a:chOff x="5674657" y="2340104"/>
            <a:chExt cx="3012143" cy="1683732"/>
          </a:xfrm>
        </p:grpSpPr>
        <p:sp>
          <p:nvSpPr>
            <p:cNvPr id="7" name="矩形 6"/>
            <p:cNvSpPr/>
            <p:nvPr/>
          </p:nvSpPr>
          <p:spPr>
            <a:xfrm>
              <a:off x="7135388" y="2340104"/>
              <a:ext cx="1551412" cy="1683732"/>
            </a:xfrm>
            <a:prstGeom prst="rect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/>
                <a:t>手机</a:t>
              </a:r>
              <a:endParaRPr kumimoji="1" lang="zh-CN" altLang="en-US" sz="1600" dirty="0"/>
            </a:p>
          </p:txBody>
        </p:sp>
        <p:cxnSp>
          <p:nvCxnSpPr>
            <p:cNvPr id="11" name="直线箭头连接符 10"/>
            <p:cNvCxnSpPr>
              <a:stCxn id="6" idx="3"/>
              <a:endCxn id="7" idx="1"/>
            </p:cNvCxnSpPr>
            <p:nvPr/>
          </p:nvCxnSpPr>
          <p:spPr>
            <a:xfrm>
              <a:off x="5674657" y="3181970"/>
              <a:ext cx="14607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111925" y="27929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运行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2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UIKit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31907"/>
            <a:ext cx="8229600" cy="454525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顾名思义，</a:t>
            </a:r>
            <a:r>
              <a:rPr kumimoji="1" lang="en-US" altLang="zh-CN" sz="1800" dirty="0" smtClean="0"/>
              <a:t>UIKit</a:t>
            </a:r>
            <a:r>
              <a:rPr kumimoji="1" lang="zh-CN" altLang="en-US" sz="1800" dirty="0" smtClean="0"/>
              <a:t>框架肯定是跟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有关系的</a:t>
            </a:r>
            <a:endParaRPr kumimoji="1" lang="zh-CN" altLang="en-US" sz="1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973313"/>
            <a:ext cx="8229600" cy="70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其实前面所述的界面元素（比如</a:t>
            </a:r>
            <a:r>
              <a:rPr kumimoji="1" lang="en-US" altLang="zh-CN" sz="1600" dirty="0" smtClean="0"/>
              <a:t>UIImageView</a:t>
            </a:r>
            <a:r>
              <a:rPr kumimoji="1" lang="zh-CN" altLang="en-US" sz="1600" dirty="0" smtClean="0"/>
              <a:t>），都是封装在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框架内部的</a:t>
            </a:r>
            <a:endParaRPr kumimoji="1" lang="en-US" altLang="zh-CN" sz="1600" dirty="0"/>
          </a:p>
          <a:p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框架中提供了很多可视化组件元素：</a:t>
            </a:r>
            <a:endParaRPr kumimoji="1" lang="en-US" altLang="zh-CN" sz="1600" dirty="0" smtClean="0"/>
          </a:p>
        </p:txBody>
      </p:sp>
      <p:grpSp>
        <p:nvGrpSpPr>
          <p:cNvPr id="5" name="组 4"/>
          <p:cNvGrpSpPr/>
          <p:nvPr/>
        </p:nvGrpSpPr>
        <p:grpSpPr>
          <a:xfrm>
            <a:off x="976401" y="2577006"/>
            <a:ext cx="2006191" cy="1042535"/>
            <a:chOff x="1369995" y="4779184"/>
            <a:chExt cx="2006191" cy="1042535"/>
          </a:xfrm>
        </p:grpSpPr>
        <p:sp>
          <p:nvSpPr>
            <p:cNvPr id="6" name="文本框 5"/>
            <p:cNvSpPr txBox="1"/>
            <p:nvPr/>
          </p:nvSpPr>
          <p:spPr>
            <a:xfrm>
              <a:off x="1369995" y="4779184"/>
              <a:ext cx="2006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按钮（</a:t>
              </a:r>
              <a:r>
                <a:rPr kumimoji="1" lang="en-US" altLang="zh-CN" dirty="0" smtClean="0"/>
                <a:t>UIButton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  <p:pic>
          <p:nvPicPr>
            <p:cNvPr id="7" name="图片 6" descr="QQ20130705-1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128" y="5148516"/>
              <a:ext cx="1226464" cy="673203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3397478" y="2577006"/>
            <a:ext cx="2018702" cy="960601"/>
            <a:chOff x="3376186" y="5158227"/>
            <a:chExt cx="2018702" cy="960601"/>
          </a:xfrm>
        </p:grpSpPr>
        <p:pic>
          <p:nvPicPr>
            <p:cNvPr id="9" name="图片 8" descr="QQ20130705-3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39" y="5563462"/>
              <a:ext cx="1289596" cy="555366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376186" y="5158227"/>
              <a:ext cx="201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开关（</a:t>
              </a:r>
              <a:r>
                <a:rPr kumimoji="1" lang="en-US" altLang="zh-CN" dirty="0" smtClean="0"/>
                <a:t>UISwitch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5580140" y="2605217"/>
            <a:ext cx="2989483" cy="829882"/>
            <a:chOff x="5580140" y="4241236"/>
            <a:chExt cx="2989483" cy="829882"/>
          </a:xfrm>
        </p:grpSpPr>
        <p:pic>
          <p:nvPicPr>
            <p:cNvPr id="12" name="图片 11" descr="QQ20130705-2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250" y="4618260"/>
              <a:ext cx="2347974" cy="45285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580140" y="4241236"/>
              <a:ext cx="2989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 smtClean="0"/>
                <a:t>进度条（</a:t>
              </a:r>
              <a:r>
                <a:rPr kumimoji="1" lang="en-US" altLang="zh-CN" dirty="0" smtClean="0"/>
                <a:t>UIProgressView</a:t>
              </a:r>
              <a:r>
                <a:rPr kumimoji="1" lang="zh-CN" altLang="en-US" dirty="0" smtClean="0"/>
                <a:t>）</a:t>
              </a:r>
              <a:endParaRPr kumimoji="1" lang="zh-CN" altLang="en-US" dirty="0"/>
            </a:p>
          </p:txBody>
        </p:sp>
      </p:grpSp>
      <p:sp>
        <p:nvSpPr>
          <p:cNvPr id="14" name="内容占位符 2"/>
          <p:cNvSpPr txBox="1">
            <a:spLocks/>
          </p:cNvSpPr>
          <p:nvPr/>
        </p:nvSpPr>
        <p:spPr>
          <a:xfrm>
            <a:off x="457200" y="3887361"/>
            <a:ext cx="8229600" cy="45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框架提供的类来创建各种可视化组件对象，最后组成复杂而美观的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4682859"/>
            <a:ext cx="8229600" cy="45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因此，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UIKit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没学好，相当于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白学了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学前须知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学</a:t>
            </a:r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开发能做什么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dirty="0"/>
              <a:t>iOS</a:t>
            </a:r>
            <a:r>
              <a:rPr kumimoji="1" lang="zh-CN" altLang="en-US" sz="2000" dirty="0"/>
              <a:t>开发需要学习哪些内容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先学习什么</a:t>
            </a:r>
            <a:r>
              <a:rPr kumimoji="1" lang="zh-CN" altLang="en-US" sz="2000" dirty="0" smtClean="0"/>
              <a:t>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……</a:t>
            </a:r>
            <a:endParaRPr kumimoji="1" lang="en-US" altLang="zh-CN" sz="2000" dirty="0"/>
          </a:p>
          <a:p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654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开发能做什么？</a:t>
            </a:r>
            <a:endParaRPr kumimoji="1" lang="zh-CN" altLang="en-US" dirty="0"/>
          </a:p>
        </p:txBody>
      </p:sp>
      <p:pic>
        <p:nvPicPr>
          <p:cNvPr id="5" name="图片 4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5" y="3438097"/>
            <a:ext cx="3149600" cy="2578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590" y="45168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聊天软件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6115" y="38397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手游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7400" y="418339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泡妞软件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图片 10" descr="iDoNews-业内人说75期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3789964"/>
            <a:ext cx="1344706" cy="2017059"/>
          </a:xfrm>
          <a:prstGeom prst="rect">
            <a:avLst/>
          </a:prstGeom>
        </p:spPr>
      </p:pic>
      <p:pic>
        <p:nvPicPr>
          <p:cNvPr id="12" name="图片 11" descr="我叫mt_战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78" y="1605052"/>
            <a:ext cx="1344706" cy="2017059"/>
          </a:xfrm>
          <a:prstGeom prst="rect">
            <a:avLst/>
          </a:prstGeom>
        </p:spPr>
      </p:pic>
      <p:pic>
        <p:nvPicPr>
          <p:cNvPr id="17" name="图片 16" descr="QQ20140228-2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0" y="1515405"/>
            <a:ext cx="921459" cy="171686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69530" y="2968367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掌握一门</a:t>
            </a:r>
            <a:r>
              <a:rPr kumimoji="1" lang="en-US" altLang="zh-CN" sz="1600" dirty="0" smtClean="0"/>
              <a:t>IT</a:t>
            </a:r>
            <a:r>
              <a:rPr kumimoji="1" lang="zh-CN" altLang="en-US" sz="1600" dirty="0" smtClean="0"/>
              <a:t>技术</a:t>
            </a:r>
            <a:endParaRPr kumimoji="1" lang="en-US" altLang="zh-CN" sz="1600" dirty="0" smtClean="0"/>
          </a:p>
        </p:txBody>
      </p:sp>
      <p:sp>
        <p:nvSpPr>
          <p:cNvPr id="19" name="矩形 18"/>
          <p:cNvSpPr/>
          <p:nvPr/>
        </p:nvSpPr>
        <p:spPr>
          <a:xfrm>
            <a:off x="6469530" y="2142928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有</a:t>
            </a:r>
            <a:r>
              <a:rPr kumimoji="1" lang="zh-CN" altLang="en-US" sz="1600" dirty="0" smtClean="0"/>
              <a:t>成就感</a:t>
            </a:r>
            <a:endParaRPr kumimoji="1"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469530" y="3871807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高薪</a:t>
            </a:r>
            <a:r>
              <a:rPr kumimoji="1" lang="zh-CN" altLang="en-US" sz="1600" dirty="0" smtClean="0"/>
              <a:t>稳</a:t>
            </a:r>
            <a:r>
              <a:rPr kumimoji="1" lang="zh-CN" altLang="en-US" sz="1600" dirty="0" smtClean="0"/>
              <a:t>定的工作</a:t>
            </a:r>
            <a:endParaRPr kumimoji="1" lang="en-US" altLang="zh-CN" sz="1600" dirty="0" smtClean="0"/>
          </a:p>
        </p:txBody>
      </p:sp>
      <p:sp>
        <p:nvSpPr>
          <p:cNvPr id="21" name="矩形 20"/>
          <p:cNvSpPr/>
          <p:nvPr/>
        </p:nvSpPr>
        <p:spPr>
          <a:xfrm>
            <a:off x="6469530" y="4787038"/>
            <a:ext cx="1912470" cy="57636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创业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053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开发需要学习哪些内容？</a:t>
            </a:r>
            <a:endParaRPr kumimoji="1" lang="zh-CN" altLang="en-US" dirty="0"/>
          </a:p>
        </p:txBody>
      </p:sp>
      <p:pic>
        <p:nvPicPr>
          <p:cNvPr id="5" name="图片 4" descr="IMG_03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5" y="1626655"/>
            <a:ext cx="2464258" cy="43740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10401" y="2321268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搭建软件界面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10401" y="303015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发送网络请求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10401" y="381156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网络数据解析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10401" y="4620336"/>
            <a:ext cx="2183429" cy="45660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。。。。。。</a:t>
            </a:r>
            <a:endParaRPr kumimoji="1" lang="zh-CN" altLang="en-US" dirty="0"/>
          </a:p>
        </p:txBody>
      </p:sp>
      <p:grpSp>
        <p:nvGrpSpPr>
          <p:cNvPr id="15" name="组 14"/>
          <p:cNvGrpSpPr/>
          <p:nvPr/>
        </p:nvGrpSpPr>
        <p:grpSpPr>
          <a:xfrm>
            <a:off x="5893830" y="2321268"/>
            <a:ext cx="2454572" cy="456607"/>
            <a:chOff x="5893830" y="2321268"/>
            <a:chExt cx="2515453" cy="456607"/>
          </a:xfrm>
        </p:grpSpPr>
        <p:sp>
          <p:nvSpPr>
            <p:cNvPr id="12" name="圆角矩形 11"/>
            <p:cNvSpPr/>
            <p:nvPr/>
          </p:nvSpPr>
          <p:spPr>
            <a:xfrm>
              <a:off x="6745975" y="2321268"/>
              <a:ext cx="1663308" cy="456607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/>
                <a:t>UI</a:t>
              </a:r>
            </a:p>
            <a:p>
              <a:pPr algn="ctr"/>
              <a:r>
                <a:rPr kumimoji="1" lang="zh-CN" altLang="en-US" sz="1400" dirty="0" smtClean="0"/>
                <a:t>（</a:t>
              </a:r>
              <a:r>
                <a:rPr kumimoji="1" lang="en-US" altLang="zh-CN" sz="1400" dirty="0" smtClean="0"/>
                <a:t>User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Interface</a:t>
              </a:r>
              <a:r>
                <a:rPr kumimoji="1" lang="zh-CN" altLang="en-US" sz="1400" dirty="0" smtClean="0"/>
                <a:t>）</a:t>
              </a:r>
              <a:endParaRPr kumimoji="1" lang="zh-CN" altLang="en-US" sz="1400" dirty="0"/>
            </a:p>
          </p:txBody>
        </p:sp>
        <p:cxnSp>
          <p:nvCxnSpPr>
            <p:cNvPr id="14" name="直线箭头连接符 13"/>
            <p:cNvCxnSpPr>
              <a:stCxn id="6" idx="3"/>
              <a:endCxn id="12" idx="1"/>
            </p:cNvCxnSpPr>
            <p:nvPr/>
          </p:nvCxnSpPr>
          <p:spPr>
            <a:xfrm>
              <a:off x="5893830" y="2549572"/>
              <a:ext cx="85214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 15"/>
          <p:cNvGrpSpPr/>
          <p:nvPr/>
        </p:nvGrpSpPr>
        <p:grpSpPr>
          <a:xfrm>
            <a:off x="5893830" y="3030156"/>
            <a:ext cx="2454572" cy="456607"/>
            <a:chOff x="5893830" y="2321268"/>
            <a:chExt cx="2454572" cy="456607"/>
          </a:xfrm>
        </p:grpSpPr>
        <p:sp>
          <p:nvSpPr>
            <p:cNvPr id="17" name="圆角矩形 16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多线程</a:t>
              </a:r>
              <a:r>
                <a:rPr kumimoji="1" lang="en-US" altLang="zh-CN" dirty="0" smtClean="0"/>
                <a:t>\</a:t>
              </a:r>
              <a:r>
                <a:rPr kumimoji="1" lang="zh-CN" altLang="en-US" dirty="0" smtClean="0"/>
                <a:t>网络</a:t>
              </a:r>
              <a:endParaRPr kumimoji="1" lang="zh-CN" altLang="en-US" dirty="0"/>
            </a:p>
          </p:txBody>
        </p:sp>
        <p:cxnSp>
          <p:nvCxnSpPr>
            <p:cNvPr id="18" name="直线箭头连接符 17"/>
            <p:cNvCxnSpPr>
              <a:endCxn id="17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 18"/>
          <p:cNvGrpSpPr/>
          <p:nvPr/>
        </p:nvGrpSpPr>
        <p:grpSpPr>
          <a:xfrm>
            <a:off x="5893830" y="3811566"/>
            <a:ext cx="2454572" cy="456607"/>
            <a:chOff x="5893830" y="2321268"/>
            <a:chExt cx="2454572" cy="456607"/>
          </a:xfrm>
        </p:grpSpPr>
        <p:sp>
          <p:nvSpPr>
            <p:cNvPr id="20" name="圆角矩形 19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json\xml</a:t>
              </a:r>
              <a:endParaRPr kumimoji="1" lang="zh-CN" altLang="en-US" dirty="0"/>
            </a:p>
          </p:txBody>
        </p:sp>
        <p:cxnSp>
          <p:nvCxnSpPr>
            <p:cNvPr id="21" name="直线箭头连接符 20"/>
            <p:cNvCxnSpPr>
              <a:endCxn id="20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4224150" y="18113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开发步骤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102267" y="18113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知识点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1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开发需要学习哪些内容？</a:t>
            </a:r>
          </a:p>
        </p:txBody>
      </p:sp>
      <p:pic>
        <p:nvPicPr>
          <p:cNvPr id="4" name="图片 3" descr="QQ20140228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1488982"/>
            <a:ext cx="3338826" cy="2534883"/>
          </a:xfrm>
          <a:prstGeom prst="rect">
            <a:avLst/>
          </a:prstGeom>
        </p:spPr>
      </p:pic>
      <p:pic>
        <p:nvPicPr>
          <p:cNvPr id="6" name="图片 5" descr="QQ20140228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2" y="4080941"/>
            <a:ext cx="5194026" cy="2142536"/>
          </a:xfrm>
          <a:prstGeom prst="rect">
            <a:avLst/>
          </a:prstGeom>
        </p:spPr>
      </p:pic>
      <p:pic>
        <p:nvPicPr>
          <p:cNvPr id="7" name="图片 6" descr="QQ20140228-5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78" y="1488982"/>
            <a:ext cx="3310285" cy="2369257"/>
          </a:xfrm>
          <a:prstGeom prst="rect">
            <a:avLst/>
          </a:prstGeom>
        </p:spPr>
      </p:pic>
      <p:pic>
        <p:nvPicPr>
          <p:cNvPr id="8" name="图片 7" descr="QQ20140228-6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91" y="3858239"/>
            <a:ext cx="3490859" cy="24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先学习什么？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不管你是学习</a:t>
            </a:r>
            <a:r>
              <a:rPr kumimoji="1" lang="en-US" altLang="zh-CN" sz="2000" dirty="0" smtClean="0"/>
              <a:t>android</a:t>
            </a:r>
            <a:r>
              <a:rPr kumimoji="1" lang="zh-CN" altLang="en-US" sz="2000" dirty="0" smtClean="0"/>
              <a:t>开发还是</a:t>
            </a:r>
            <a:r>
              <a:rPr kumimoji="1" lang="en-US" altLang="zh-CN" sz="2000" dirty="0" smtClean="0"/>
              <a:t>iOS</a:t>
            </a:r>
            <a:r>
              <a:rPr kumimoji="1" lang="zh-CN" altLang="en-US" sz="2000" dirty="0" smtClean="0"/>
              <a:t>开发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都建议先学习</a:t>
            </a:r>
            <a:r>
              <a:rPr kumimoji="1" lang="en-US" altLang="zh-CN" sz="2000" dirty="0" smtClean="0"/>
              <a:t>UI</a:t>
            </a:r>
            <a:r>
              <a:rPr kumimoji="1" lang="zh-CN" altLang="en-US" sz="2000" dirty="0" smtClean="0"/>
              <a:t>，原因如下：</a:t>
            </a:r>
            <a:endParaRPr kumimoji="1" lang="en-US" altLang="zh-CN" sz="20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的根基：</a:t>
            </a:r>
            <a:r>
              <a:rPr kumimoji="1" lang="zh-CN" altLang="en-US" sz="1600" dirty="0" smtClean="0"/>
              <a:t>一个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应该是先有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r>
              <a:rPr kumimoji="1" lang="zh-CN" altLang="en-US" sz="1600" dirty="0" smtClean="0"/>
              <a:t>，</a:t>
            </a:r>
            <a:r>
              <a:rPr kumimoji="1" lang="zh-CN" altLang="en-US" sz="1600" dirty="0" smtClean="0"/>
              <a:t>然后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的基础上增加</a:t>
            </a:r>
            <a:r>
              <a:rPr kumimoji="1" lang="zh-CN" altLang="en-US" sz="1600" dirty="0" smtClean="0"/>
              <a:t>实</a:t>
            </a:r>
            <a:r>
              <a:rPr kumimoji="1" lang="zh-CN" altLang="en-US" sz="1600" dirty="0" smtClean="0"/>
              <a:t>用功能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相对简单</a:t>
            </a:r>
            <a:r>
              <a:rPr kumimoji="1" lang="zh-CN" altLang="en-US" sz="1600" dirty="0" smtClean="0"/>
              <a:t>易学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普遍是学习过</a:t>
            </a:r>
            <a:r>
              <a:rPr kumimoji="1" lang="zh-CN" altLang="en-US" sz="1600" dirty="0" smtClean="0"/>
              <a:t>程中最简单的一块，能快速拥有成就感和学习兴趣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至关重要：</a:t>
            </a:r>
            <a:r>
              <a:rPr kumimoji="1" lang="zh-CN" altLang="en-US" sz="1600" dirty="0" smtClean="0"/>
              <a:t>开发</a:t>
            </a:r>
            <a:r>
              <a:rPr kumimoji="1" lang="zh-CN" altLang="en-US" sz="1600" dirty="0" smtClean="0"/>
              <a:t>中的绝大部分时间都在处理</a:t>
            </a:r>
            <a:r>
              <a:rPr kumimoji="1" lang="en-US" altLang="zh-CN" sz="1600" dirty="0" smtClean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5775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初始</a:t>
            </a:r>
            <a:r>
              <a:rPr kumimoji="1" lang="en-US" altLang="en-US" dirty="0" err="1" smtClean="0"/>
              <a:t>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1780"/>
            <a:ext cx="8229600" cy="311836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首先，得搞清楚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界面是怎么搭建出来的，由什么东西组成</a:t>
            </a:r>
            <a:endParaRPr kumimoji="1" lang="en-US" altLang="zh-CN" sz="1600" dirty="0"/>
          </a:p>
          <a:p>
            <a:endParaRPr kumimoji="1" lang="en-US" altLang="zh-CN" sz="1600" dirty="0" smtClean="0"/>
          </a:p>
        </p:txBody>
      </p:sp>
      <p:pic>
        <p:nvPicPr>
          <p:cNvPr id="4" name="图片 3" descr="IMG_03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" y="1869229"/>
            <a:ext cx="2508580" cy="44527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96968" y="192713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首先，谨记一条软件开发定律：万物皆对象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57303" y="2525599"/>
            <a:ext cx="4464434" cy="1341280"/>
            <a:chOff x="357303" y="2525599"/>
            <a:chExt cx="4464434" cy="1341280"/>
          </a:xfrm>
        </p:grpSpPr>
        <p:sp>
          <p:nvSpPr>
            <p:cNvPr id="5" name="框架 4"/>
            <p:cNvSpPr/>
            <p:nvPr/>
          </p:nvSpPr>
          <p:spPr>
            <a:xfrm>
              <a:off x="357303" y="2525599"/>
              <a:ext cx="2313871" cy="1341280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25194" y="2982205"/>
              <a:ext cx="1596543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图片对象</a:t>
              </a:r>
              <a:endParaRPr kumimoji="1" lang="zh-CN" altLang="en-US" dirty="0"/>
            </a:p>
          </p:txBody>
        </p:sp>
        <p:cxnSp>
          <p:nvCxnSpPr>
            <p:cNvPr id="10" name="直线箭头连接符 9"/>
            <p:cNvCxnSpPr>
              <a:stCxn id="5" idx="3"/>
              <a:endCxn id="8" idx="1"/>
            </p:cNvCxnSpPr>
            <p:nvPr/>
          </p:nvCxnSpPr>
          <p:spPr>
            <a:xfrm>
              <a:off x="2671174" y="3196239"/>
              <a:ext cx="5540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 16"/>
          <p:cNvGrpSpPr/>
          <p:nvPr/>
        </p:nvGrpSpPr>
        <p:grpSpPr>
          <a:xfrm>
            <a:off x="305304" y="4825762"/>
            <a:ext cx="4516433" cy="487129"/>
            <a:chOff x="357304" y="2956238"/>
            <a:chExt cx="4516433" cy="487129"/>
          </a:xfrm>
        </p:grpSpPr>
        <p:sp>
          <p:nvSpPr>
            <p:cNvPr id="18" name="框架 17"/>
            <p:cNvSpPr/>
            <p:nvPr/>
          </p:nvSpPr>
          <p:spPr>
            <a:xfrm>
              <a:off x="357304" y="2984483"/>
              <a:ext cx="850008" cy="458884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82381" y="2956238"/>
              <a:ext cx="1691356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文本标签对象</a:t>
              </a:r>
              <a:endParaRPr kumimoji="1" lang="zh-CN" altLang="en-US" dirty="0"/>
            </a:p>
          </p:txBody>
        </p:sp>
        <p:cxnSp>
          <p:nvCxnSpPr>
            <p:cNvPr id="20" name="直线箭头连接符 19"/>
            <p:cNvCxnSpPr>
              <a:stCxn id="18" idx="3"/>
              <a:endCxn id="19" idx="1"/>
            </p:cNvCxnSpPr>
            <p:nvPr/>
          </p:nvCxnSpPr>
          <p:spPr>
            <a:xfrm flipV="1">
              <a:off x="1207312" y="3170272"/>
              <a:ext cx="1975069" cy="4365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25"/>
          <p:cNvGrpSpPr/>
          <p:nvPr/>
        </p:nvGrpSpPr>
        <p:grpSpPr>
          <a:xfrm>
            <a:off x="732889" y="5493534"/>
            <a:ext cx="4088848" cy="684059"/>
            <a:chOff x="385845" y="2873459"/>
            <a:chExt cx="4088848" cy="684059"/>
          </a:xfrm>
        </p:grpSpPr>
        <p:sp>
          <p:nvSpPr>
            <p:cNvPr id="27" name="框架 26"/>
            <p:cNvSpPr/>
            <p:nvPr/>
          </p:nvSpPr>
          <p:spPr>
            <a:xfrm>
              <a:off x="385845" y="2873459"/>
              <a:ext cx="1564705" cy="684059"/>
            </a:xfrm>
            <a:prstGeom prst="frame">
              <a:avLst>
                <a:gd name="adj1" fmla="val 41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83337" y="3001455"/>
              <a:ext cx="1691356" cy="428067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按钮对象</a:t>
              </a:r>
              <a:endParaRPr kumimoji="1" lang="zh-CN" altLang="en-US" dirty="0"/>
            </a:p>
          </p:txBody>
        </p:sp>
        <p:cxnSp>
          <p:nvCxnSpPr>
            <p:cNvPr id="29" name="直线箭头连接符 28"/>
            <p:cNvCxnSpPr>
              <a:stCxn id="27" idx="3"/>
              <a:endCxn id="28" idx="1"/>
            </p:cNvCxnSpPr>
            <p:nvPr/>
          </p:nvCxnSpPr>
          <p:spPr>
            <a:xfrm>
              <a:off x="1950550" y="3215489"/>
              <a:ext cx="83278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4821737" y="2967935"/>
            <a:ext cx="2454572" cy="456607"/>
            <a:chOff x="5893830" y="2321268"/>
            <a:chExt cx="2454572" cy="456607"/>
          </a:xfrm>
        </p:grpSpPr>
        <p:sp>
          <p:nvSpPr>
            <p:cNvPr id="47" name="圆角矩形 46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UIImageView</a:t>
              </a:r>
              <a:endParaRPr kumimoji="1" lang="zh-CN" altLang="en-US" dirty="0"/>
            </a:p>
          </p:txBody>
        </p:sp>
        <p:cxnSp>
          <p:nvCxnSpPr>
            <p:cNvPr id="48" name="直线箭头连接符 47"/>
            <p:cNvCxnSpPr>
              <a:endCxn id="47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 48"/>
          <p:cNvGrpSpPr/>
          <p:nvPr/>
        </p:nvGrpSpPr>
        <p:grpSpPr>
          <a:xfrm>
            <a:off x="4821816" y="4811491"/>
            <a:ext cx="2454572" cy="456607"/>
            <a:chOff x="5893830" y="2321268"/>
            <a:chExt cx="2454572" cy="456607"/>
          </a:xfrm>
        </p:grpSpPr>
        <p:sp>
          <p:nvSpPr>
            <p:cNvPr id="50" name="圆角矩形 49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UILabel</a:t>
              </a:r>
              <a:endParaRPr kumimoji="1" lang="zh-CN" altLang="en-US" dirty="0"/>
            </a:p>
          </p:txBody>
        </p:sp>
        <p:cxnSp>
          <p:nvCxnSpPr>
            <p:cNvPr id="51" name="直线箭头连接符 50"/>
            <p:cNvCxnSpPr>
              <a:endCxn id="50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 51"/>
          <p:cNvGrpSpPr/>
          <p:nvPr/>
        </p:nvGrpSpPr>
        <p:grpSpPr>
          <a:xfrm>
            <a:off x="4821737" y="5592990"/>
            <a:ext cx="2454572" cy="456607"/>
            <a:chOff x="5893830" y="2321268"/>
            <a:chExt cx="2454572" cy="456607"/>
          </a:xfrm>
        </p:grpSpPr>
        <p:sp>
          <p:nvSpPr>
            <p:cNvPr id="53" name="圆角矩形 52"/>
            <p:cNvSpPr/>
            <p:nvPr/>
          </p:nvSpPr>
          <p:spPr>
            <a:xfrm>
              <a:off x="6745975" y="2321268"/>
              <a:ext cx="1602427" cy="456607"/>
            </a:xfrm>
            <a:prstGeom prst="roundRect">
              <a:avLst/>
            </a:prstGeom>
            <a:solidFill>
              <a:srgbClr val="4BACC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UIButton</a:t>
              </a:r>
              <a:endParaRPr kumimoji="1" lang="zh-CN" altLang="en-US" dirty="0"/>
            </a:p>
          </p:txBody>
        </p:sp>
        <p:cxnSp>
          <p:nvCxnSpPr>
            <p:cNvPr id="54" name="直线箭头连接符 53"/>
            <p:cNvCxnSpPr>
              <a:endCxn id="53" idx="1"/>
            </p:cNvCxnSpPr>
            <p:nvPr/>
          </p:nvCxnSpPr>
          <p:spPr>
            <a:xfrm>
              <a:off x="5893830" y="2549572"/>
              <a:ext cx="85214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1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初始UI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1779"/>
            <a:ext cx="8229600" cy="2009838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可以得出一个结论：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界面上的每一个元素都是一个对象，比如：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一张图片是一个</a:t>
            </a:r>
            <a:r>
              <a:rPr kumimoji="1" lang="en-US" altLang="zh-CN" sz="1800" dirty="0" smtClean="0"/>
              <a:t>UIImageView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一段文字是一个</a:t>
            </a:r>
            <a:r>
              <a:rPr kumimoji="1" lang="en-US" altLang="zh-CN" sz="1800" dirty="0" smtClean="0"/>
              <a:t>UILabel</a:t>
            </a:r>
            <a:r>
              <a:rPr kumimoji="1" lang="zh-CN" altLang="en-US" sz="1800" dirty="0" smtClean="0"/>
              <a:t>对</a:t>
            </a:r>
            <a:r>
              <a:rPr kumimoji="1" lang="zh-CN" altLang="en-US" sz="1800" dirty="0"/>
              <a:t>象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r>
              <a:rPr kumimoji="1" lang="zh-CN" altLang="en-US" sz="1800" dirty="0" smtClean="0"/>
              <a:t>一只按钮是一个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  <a:p>
            <a:pPr>
              <a:buFont typeface="Wingdings" charset="2"/>
              <a:buChar char="Ø"/>
            </a:pPr>
            <a:r>
              <a:rPr kumimoji="1" lang="zh-CN" altLang="zh-CN" sz="1800" dirty="0" smtClean="0"/>
              <a:t>。</a:t>
            </a:r>
            <a:r>
              <a:rPr kumimoji="1" lang="zh-CN" altLang="en-US" sz="1800" dirty="0" smtClean="0"/>
              <a:t>。。。。。</a:t>
            </a:r>
            <a:endParaRPr kumimoji="1" lang="en-US" altLang="zh-CN" sz="1800" dirty="0"/>
          </a:p>
          <a:p>
            <a:pPr>
              <a:buFont typeface="Wingdings" charset="2"/>
              <a:buChar char="Ø"/>
            </a:pPr>
            <a:endParaRPr kumimoji="1" lang="en-US" altLang="zh-CN" sz="1800" dirty="0" smtClean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57200" y="3645808"/>
            <a:ext cx="8229600" cy="79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因此，搭建</a:t>
            </a:r>
            <a:r>
              <a:rPr kumimoji="1" lang="en-US" altLang="zh-CN" sz="1800" dirty="0" smtClean="0"/>
              <a:t>UI</a:t>
            </a:r>
            <a:r>
              <a:rPr kumimoji="1" lang="zh-CN" altLang="en-US" sz="1800" dirty="0" smtClean="0"/>
              <a:t>界面的过程极其简单：利用类创建对象，将对象显示到屏幕上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比如，我要显示</a:t>
            </a:r>
            <a:r>
              <a:rPr kumimoji="1" lang="zh-CN" altLang="zh-CN" sz="1800" dirty="0" smtClean="0"/>
              <a:t>5</a:t>
            </a:r>
            <a:r>
              <a:rPr kumimoji="1" lang="zh-CN" altLang="en-US" sz="1800" dirty="0" smtClean="0"/>
              <a:t>个按钮，那就利用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类创建</a:t>
            </a:r>
            <a:r>
              <a:rPr kumimoji="1" lang="en-US" altLang="zh-CN" sz="1800" dirty="0" smtClean="0"/>
              <a:t>5</a:t>
            </a:r>
            <a:r>
              <a:rPr kumimoji="1" lang="zh-CN" altLang="en-US" sz="1800" dirty="0" smtClean="0"/>
              <a:t>个</a:t>
            </a:r>
            <a:r>
              <a:rPr kumimoji="1" lang="en-US" altLang="zh-CN" sz="1800" dirty="0" smtClean="0"/>
              <a:t>UIButton</a:t>
            </a:r>
            <a:r>
              <a:rPr kumimoji="1" lang="zh-CN" altLang="en-US" sz="1800" dirty="0" smtClean="0"/>
              <a:t>对象</a:t>
            </a: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39759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如何开发非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的功能？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2399"/>
            <a:ext cx="8229600" cy="4647506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为了方便开发者开发出强大的功能，苹果提供了各种各样的框架</a:t>
            </a:r>
            <a:endParaRPr kumimoji="1" lang="en-US" altLang="zh-CN" sz="20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UIKit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zh-CN" altLang="zh-CN" sz="1600" dirty="0"/>
              <a:t>创建和管理应用程序的用户界面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QuartzCore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提供动画特效以及通过硬件进行渲染的能力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CoreGraphics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提供</a:t>
            </a:r>
            <a:r>
              <a:rPr lang="en-US" altLang="zh-CN" sz="1600" dirty="0"/>
              <a:t>2D</a:t>
            </a:r>
            <a:r>
              <a:rPr lang="zh-CN" altLang="zh-CN" sz="1600" dirty="0"/>
              <a:t>绘制的基于</a:t>
            </a:r>
            <a:r>
              <a:rPr lang="en-US" altLang="zh-CN" sz="1600" dirty="0"/>
              <a:t>C</a:t>
            </a:r>
            <a:r>
              <a:rPr lang="zh-CN" altLang="zh-CN" sz="1600" dirty="0"/>
              <a:t>的</a:t>
            </a:r>
            <a:r>
              <a:rPr lang="en-US" altLang="zh-CN" sz="1600" dirty="0"/>
              <a:t>API</a:t>
            </a:r>
            <a:endParaRPr lang="zh-CN" altLang="zh-CN" sz="1600" dirty="0"/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CoreLocation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使用</a:t>
            </a:r>
            <a:r>
              <a:rPr lang="en-US" altLang="zh-CN" sz="1600" dirty="0"/>
              <a:t>GPS</a:t>
            </a:r>
            <a:r>
              <a:rPr lang="zh-CN" altLang="zh-CN" sz="1600" dirty="0"/>
              <a:t>和</a:t>
            </a:r>
            <a:r>
              <a:rPr lang="en-US" altLang="zh-CN" sz="1600" dirty="0"/>
              <a:t>WIFI</a:t>
            </a:r>
            <a:r>
              <a:rPr lang="zh-CN" altLang="zh-CN" sz="1600" dirty="0"/>
              <a:t>获取位置信息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/>
              <a:t>MapKit</a:t>
            </a:r>
            <a:r>
              <a:rPr lang="zh-CN" altLang="zh-CN" sz="1600" dirty="0"/>
              <a:t> </a:t>
            </a:r>
            <a:r>
              <a:rPr lang="en-US" altLang="zh-CN" sz="1600" dirty="0"/>
              <a:t>-</a:t>
            </a:r>
            <a:r>
              <a:rPr lang="zh-CN" altLang="zh-CN" sz="1600" dirty="0"/>
              <a:t>为应用程序提供内嵌地图的接</a:t>
            </a:r>
            <a:r>
              <a:rPr lang="zh-CN" altLang="zh-CN" sz="1600" dirty="0" smtClean="0"/>
              <a:t>口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/>
              <a:t>AVFoundation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–</a:t>
            </a:r>
            <a:r>
              <a:rPr lang="zh-CN" altLang="en-US" sz="1600" dirty="0" smtClean="0"/>
              <a:t> 音频处理</a:t>
            </a:r>
            <a:endParaRPr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zh-CN" sz="1600" dirty="0"/>
              <a:t>。</a:t>
            </a:r>
            <a:r>
              <a:rPr lang="zh-CN" altLang="en-US" sz="1600" dirty="0"/>
              <a:t>。。。。。</a:t>
            </a:r>
            <a:endParaRPr lang="en-US" altLang="zh-CN" sz="1600" dirty="0"/>
          </a:p>
          <a:p>
            <a:pPr marL="0" indent="0">
              <a:buNone/>
            </a:pPr>
            <a:endParaRPr kumimoji="1" lang="en-US" altLang="zh-CN" sz="2000" dirty="0" smtClean="0"/>
          </a:p>
          <a:p>
            <a:r>
              <a:rPr lang="zh-CN" altLang="zh-CN" sz="2000" dirty="0"/>
              <a:t>当在开发过程中需要用到一些特殊功能时，我们会先尝试使用系统自带</a:t>
            </a:r>
            <a:r>
              <a:rPr lang="zh-CN" altLang="zh-CN" sz="2000" dirty="0" smtClean="0"/>
              <a:t>的一些框架</a:t>
            </a:r>
            <a:endParaRPr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lang="zh-CN" altLang="zh-CN" sz="2000" dirty="0">
                <a:solidFill>
                  <a:srgbClr val="FF0000"/>
                </a:solidFill>
              </a:rPr>
              <a:t>站在巨人的肩膀上编程！！！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zh-CN" sz="1600" dirty="0"/>
          </a:p>
          <a:p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06086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史上最牛的游戏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史上最牛的游戏.potx</Template>
  <TotalTime>643</TotalTime>
  <Words>387</Words>
  <Application>Microsoft Macintosh PowerPoint</Application>
  <PresentationFormat>全屏显示(4:3)</PresentationFormat>
  <Paragraphs>87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史上最牛的游戏</vt:lpstr>
      <vt:lpstr>学前须知</vt:lpstr>
      <vt:lpstr>学前须知</vt:lpstr>
      <vt:lpstr>学iOS开发能做什么？</vt:lpstr>
      <vt:lpstr>iOS开发需要学习哪些内容？</vt:lpstr>
      <vt:lpstr>iOS开发需要学习哪些内容？</vt:lpstr>
      <vt:lpstr>先学习什么？</vt:lpstr>
      <vt:lpstr>初始UI</vt:lpstr>
      <vt:lpstr>初始UI</vt:lpstr>
      <vt:lpstr>如何开发非UI的功能？</vt:lpstr>
      <vt:lpstr>iOS开发的过程</vt:lpstr>
      <vt:lpstr>UIKit框架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MJ Lee</cp:lastModifiedBy>
  <cp:revision>244</cp:revision>
  <dcterms:created xsi:type="dcterms:W3CDTF">2013-07-22T07:36:09Z</dcterms:created>
  <dcterms:modified xsi:type="dcterms:W3CDTF">2014-03-14T10:08:18Z</dcterms:modified>
</cp:coreProperties>
</file>